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97" r:id="rId2"/>
    <p:sldId id="311" r:id="rId3"/>
    <p:sldId id="298" r:id="rId4"/>
    <p:sldId id="299" r:id="rId5"/>
    <p:sldId id="300" r:id="rId6"/>
    <p:sldId id="301" r:id="rId7"/>
    <p:sldId id="302" r:id="rId8"/>
    <p:sldId id="303" r:id="rId9"/>
    <p:sldId id="304" r:id="rId10"/>
    <p:sldId id="305" r:id="rId11"/>
    <p:sldId id="306" r:id="rId12"/>
    <p:sldId id="307" r:id="rId13"/>
    <p:sldId id="308" r:id="rId14"/>
    <p:sldId id="309" r:id="rId15"/>
    <p:sldId id="294" r:id="rId16"/>
    <p:sldId id="286" r:id="rId17"/>
    <p:sldId id="287" r:id="rId18"/>
    <p:sldId id="288" r:id="rId19"/>
    <p:sldId id="296" r:id="rId20"/>
    <p:sldId id="310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531" y="-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A39977-5B50-45C2-99B5-60B35186DE4C}" type="datetimeFigureOut">
              <a:rPr lang="en-US" smtClean="0"/>
              <a:t>2/1/2021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FCEEE6-B132-478E-84E9-3D59855430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801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FCEEE6-B132-478E-84E9-3D598554309F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499321-B89E-4FC9-9D51-7BC54B6925BB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2348880"/>
            <a:ext cx="572464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TW" altLang="en-US" sz="54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第六課故事</a:t>
            </a:r>
            <a:endParaRPr lang="en-US" altLang="zh-TW" sz="5400" dirty="0" smtClean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ctr"/>
            <a:r>
              <a:rPr lang="zh-TW" altLang="en-US" sz="5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華工築鐵路的故事</a:t>
            </a:r>
            <a:endParaRPr lang="en-US" sz="5400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8113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548679"/>
            <a:ext cx="4752528" cy="485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899592" y="5517232"/>
            <a:ext cx="76328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8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.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從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1864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到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1869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年間，約有三、四萬華工參加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了從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加州經內華達州到猶他州的鐵路修建，他們創下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了一日鋪十哩的紀錄。</a:t>
            </a:r>
            <a:endParaRPr 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119711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548680"/>
            <a:ext cx="4752528" cy="4702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827584" y="5445224"/>
            <a:ext cx="73448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9.1869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年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5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月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10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日，東西兩段鐵路在猶他州的突頂山接通了。可是鐵路公司不讓華工參加通車的慶典，他們不讓人們知道華工建鐵路的功勞。</a:t>
            </a:r>
            <a:endParaRPr 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119711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04664"/>
            <a:ext cx="4824536" cy="4936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827039" y="5579252"/>
            <a:ext cx="74888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10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.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橫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貫鐵路連接了東岸和西岸，美國繁榮起來了！「希望後人能知道華工建鐵路的歷史。」這是阿福常常跟子孫們說的話。</a:t>
            </a:r>
            <a:endParaRPr 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119711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1293" y="332656"/>
            <a:ext cx="4608512" cy="4590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827584" y="5517232"/>
            <a:ext cx="7200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11.1964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年以後，人們漸漸肯定了華工在美國的貢獻。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1984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年，內華達歷史學會在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China Wall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附近，立了一個紀念碑</a:t>
            </a:r>
            <a:r>
              <a:rPr lang="zh-TW" altLang="en-US" dirty="0"/>
              <a:t>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9711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32656"/>
            <a:ext cx="4752528" cy="4832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971600" y="5373216"/>
            <a:ext cx="74888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12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. 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鐵道從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China Wall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的通道中穿過，所以火車一年四季都能通行無阻。這排長長的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China Wall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，是一百多年前的華工，留給後人的禮物。</a:t>
            </a:r>
            <a:endParaRPr 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564102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China Wall in Sierra Nevada, California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內容版面配置區 4" descr="China Wall 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196752"/>
            <a:ext cx="7767760" cy="514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6000" b="1" dirty="0" smtClean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段</a:t>
            </a:r>
            <a:r>
              <a:rPr lang="en-US" altLang="zh-TW" sz="4000" dirty="0" smtClean="0">
                <a:latin typeface="Times New Roman" pitchFamily="18" charset="0"/>
                <a:ea typeface="王漢宗中明體注音" pitchFamily="82" charset="-120"/>
                <a:cs typeface="Times New Roman" pitchFamily="18" charset="0"/>
              </a:rPr>
              <a:t>(a section, a paragraph)</a:t>
            </a:r>
            <a:endParaRPr lang="en-US" sz="4000" dirty="0">
              <a:latin typeface="Times New Roman" pitchFamily="18" charset="0"/>
              <a:ea typeface="王漢宗中明體注音" pitchFamily="82" charset="-12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5733256"/>
          </a:xfrm>
        </p:spPr>
        <p:txBody>
          <a:bodyPr>
            <a:normAutofit/>
          </a:bodyPr>
          <a:lstStyle/>
          <a:p>
            <a:r>
              <a:rPr lang="zh-TW" altLang="en-US" sz="5400" dirty="0" smtClean="0"/>
              <a:t>可以請你從這篇文章裏</a:t>
            </a:r>
            <a:r>
              <a:rPr lang="zh-TW" altLang="en-US" sz="5400" b="1" dirty="0" smtClean="0"/>
              <a:t>選</a:t>
            </a:r>
            <a:r>
              <a:rPr lang="zh-TW" altLang="en-US" sz="60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一段</a:t>
            </a:r>
            <a:r>
              <a:rPr lang="zh-TW" altLang="en-US" sz="5400" dirty="0" smtClean="0"/>
              <a:t>念嗎</a:t>
            </a:r>
            <a:r>
              <a:rPr lang="en-US" sz="5400" dirty="0" smtClean="0"/>
              <a:t>? </a:t>
            </a:r>
            <a:endParaRPr lang="en-US" sz="5400" dirty="0"/>
          </a:p>
        </p:txBody>
      </p:sp>
      <p:sp>
        <p:nvSpPr>
          <p:cNvPr id="7170" name="AutoShape 2" descr="data:image/jpeg;base64,/9j/4AAQSkZJRgABAQAAAQABAAD/2wCEAAkGBxQSEhQUEBQUFhQVFRQWFhgVFRgYGBgUFRUYGBQYGBwZHCggGBwnHRwUITEhJikrLi4uFyAzODMsNygtLisBCgoKBQUFDgUFDisZExkrKysrKysrKysrKysrKysrKysrKysrKysrKysrKysrKysrKysrKysrKysrKysrKysrK//AABEIALEBHQMBIgACEQEDEQH/xAAcAAEAAQUBAQAAAAAAAAAAAAAABQEDBAYHAgj/xABGEAACAgECAwQGBwQHCAIDAAABAgADEQQSBSExBhNBUSIyYXGBkRQjQlJyobEHYpLBM1NzgsLR0hUkQ3STorLwg+EWY2T/xAAUAQEAAAAAAAAAAAAAAAAAAAAA/8QAFBEBAAAAAAAAAAAAAAAAAAAAAP/aAAwDAQACEQMRAD8A7jERAREQEREBESkCsSmY3QKxKSsBERAREQEREBERAREQEREBERARKSsBERAREQEREBERAREQEREBERAREQIx9c4tCFfRa0pnH2RTvz88iRNl4TUvZqEsrUNtD1sxrbb6jWd2QU5YyHBX2zaJGWejew/rFDD2lPRf8ikCQouVwGRgynoVIIPxEuSHs0CHJUbGP2qzsb5r1+OZ6q75OlgsHlYNrfxqP8MCWiYFOvbo9TL7QysP5H8pV+LVL65KfjRl/UQM6UJmDXxrTtyW+knyFiZ+WZkm5GHrDBHgw8faDAuysxtLWla7UwBz+1k5PUkkkk/GXjYPMfOB7iYHEtSyKLEwyLnvAOu376+e3rjxGZThDMVYt4sfavh6SH7jDDezJgSESmZ4utVFLOQqqCWJOAAOZJPgIFyeWcDqQPfOU9q/2osSa+HgAf1zjJP9mp6fiPynO9drrbmLX22Wk/fdj8hnA9wED6T+nVf1lf8AGv8AnL6uD0IPuny2Kx5D5CZGm1dlbBqrLEYeKOy/oYH07Kzk/YH9oT94un1z7g7Ba7jgEMeQV8dQTyDfPznVxArERAREQEREBERAREQEREBKSsQERKQEj+MLgJZ9x1z+F/Qb9c/CSEsaxFdGrJHpqwxnngjBx84FmJZ0j7kQk5JUZPtxg/nmXoCJF8T7RabTtsvuVHwDtOc4PQ8p54R2i0+qdk07lyoyx2sAATgcyIEhdpUf10RvxKD+olocMp/qav8Apr/lNH7YdvijGjQ83B2tZgNhum2sfaPXn8syR/Z/r9a5tTWhiFCMrOAGBfnsOAPDBx1HxgbR/s6r+qr/AIRPFvCaGBVqayp6goCD7xM2IGBXQmm9KsbayUV0HqAE7Qyr0UjIzjqBJHhujFNexSSqlto+6pJKqPYByHsAljVJlGAGSVOB5nBx+cy9DqBZWjj7aK3zGYERwnil91rBqwiAk8+bAAlcH94tn3bD1nN/2m9sDqHfS0nFFbYdgf6V16j8APzInVOKcOZ67xQ/d221bFcfZYBtrD4sZxXhPYm9tWKNUhrVBvc5yHUNjCN4gnqeuM+MDXtDpLLiRRW9hHXYpYD3noPnL+o4Pqa+b6e8Dz7pmHxKg4nc9Jw6upAlahVUYAAwAPcJeWpeoAgfPG7njx8vH4g8xKzvmu4PRcPrqkf8Sgmcj7X3aXvDVo6VUI2GsBPMg81UZxgdCYGvmdv/AGe9tK9XWlFjEaqusbgwx3gXkXQ9G8MjqMziEu6TVNTYltZxZWwdD5MvP5HofYSIH0Zo+K95c1WxkKDJ38jjOFIA6qfMHHh1GJJyM0GzUDT6ociasrjoVtVSQfMcgfhJOAiIgIiICIiAiIgIiICIljU6pa8FyADn8lLE+wAAmBenm2wKpZuQUEk+QAyZZ0urWzds5hW2k+GcAkD3ZE5D+0nto2odtNp2K0oxWxlJBtZSQy8v+GD8yPLqE5xD9rlXpDT0WPyOx2KqCfsnGSQPz9k51xTtHqtS1b33EvUxasqqqUYgZ2lRkdByz4SLAiB2r9m/GW1OlbvCC9djhsDGQx3g4+JmwcY4gunpsufpWpbHmfAfE4E5l+yDW7dRdUellYYfirPP8mPynTuLcOXUUvTZna64OOo8iPaDzgc00/D9E4FvFNTjUXHeyq/JVb1QcKccsePKbB2g0FWg4ZedECO87vL7ixIdlUnJ8NpIHvnqvsJoNNUz37nCglnsfGB7AmBMnsfpFv4atVqk1P3gUHr3XeHu+fmOXygRHYfhVOi0w1uqIDWKCmee1D6oQdSzez2SS7Hau7VajUal9yUgmuqrPLdn02YeLdMnzJ8pGcW4EuhrVzbZqLyRTo0sxtrZuQYAdSBzz7BNw4FoV0tNWnySwUkk/afObDnzyYGbqdUlaszkAKAT4nnyHIcySeQ8zMXS8RLWd3bW1bMGardj00GMnAJ2sM81PPx6S3dpgL6uf9LcXYnyqqOxB7MgN8DJHjenV6wC6o4dWqZvC0er788wQOoJEDBr4zV3j1k4KWCvJDYLYU4LY2g8wAM85n8E5VBfuM6fBXIA+WJH6jZp9MtF7r3los2/v3Ya1goPtBIz4CZPAb93fDp9YrAfu2VI/wCpaBLzTuMENqr8uUPd0Vow6hz3j/LmufDzm4GaNr7W+nuoTer2PXZzA2IdGhLHPXHTA+9AkeM1lqSC+wejvbnnZn0wuOYJHIe+ZGiKbAKvVX0QMEYx4EHmD75icV1aV1123HFaOtthwTha0aw8gMnBUH4TPvYd+SvSypHz54JAPyx8oFnie7un2esVIHvxy/PE+fK+g9w/+59FWLkTkD9jr79VqVoVQiWn0nbAy/phRgZPJh4QNWjYWIVfWchF9ruQqj5kTI4joXoteq4AOhwcHI6Agg+IIIm3/sq7PfSNT39g+r0zKy+TXdVH931veVgdi4XoxTTVUowK60QAfuqBMuIgIiICIiAiIgIiICIiAlq+hXBV1DAgggjPIjB/LMuxAjLODq2ntoLuBb3uXU7XHesSdp8CM8vdOCdo+zzaK01531b3Wuzlz24yGAAAYZHhg4M+jTOc0aVdVQleoRGS6y4K32xeAbGcHw+2B+HxzyDkUTZ9Z2IvSw1rbp3bwHebXI8PRI5E+WZrWqrapilytW643K42kZGR18MeMCc7Caju+IaY5wC5Q+51K4+e2b1284zq6NTWKa2eoV7sbXKs5JB3bCM45YB85yrS6jY6WKfUdHB9qMGB/KfR72+juGOYyMnAOeY5wOY6XhGv4o4bWF6tOD0xsBx9xPP94zpunoWtFRAAqgKoHQAchMD6Xf8Ac0//AFj/AKZcrv1HjVUfw3H+aQIzT8Its1z6jUn6ur0dMmcgZGGsx4E/+9JL631gfFUsZfx5TaJdrvYnDVuvt5EfMGetVcERnIyEVmOOuFGeXtgY/F6GZM1jNlbLYmDgkr1UE9CV3Ln2zE45To9dTWNQxIrsS5VyVsFlecAr62eoIkrTYGAI6Ef+iRJ45Xknub9wzz7nmQozkNnpjn16QKit2UDUU95arvZU52sKzZuxkk+iVVip8wOXXlk8KXu9S1Y6fRqDnzKvYh/LbI9+0RNqVJUdzHB3EMyDBO4pXu5csZJAyZL1D/elPnS4+Tpj9T84F7jlbtUe7DEhkLKp2syBgXVTkYJXI/Kcw1SV/TLTpxdWvfgMiI9WS2mRET0gNrF2IyOeM+HOdeM0zivD2OqtNbKHR6NQocHa31TVEHHMer18DiBHX12mx6rLSXratqA2VR0C+lnb6xJNiE9QADjnzzeG69luZdSVU93uqBfeRWrYcFiAWILDHLoR1xJW6iu9ALFSxTg+DAHzU+Y8xzlrR8GoqbfXUgfGN5G58eQdssB05ZgegXt6Zrr+Tt8/UH5+6V7kIQtYCgncceJPUnzPIczMyYHFtC1yhBYUQ57zbydlx6obPoZ8SOeOQx1gcb7Xa36RrrmqG7Ngqrx9spisY97A4+E7n2R4KNHpKqeW4KDYQMbrG5ufn+QE5b+zfs/UvEmSw7hpmsFBz6L2IQD7yisvLwbP3Z2oQKxEQEREBERAREQEREBERAREQPLDkZzvh/Cz32ntJwlYuasBxhzcnq7PFlbec+WJ0UzSNHplrdCz4OnsuoxyIw7bqwc+qdprwfbjxgXDr6tPoKHsra06t6Q+0ZJs1JG5yf3c8vIKAJq3b5y3DqLNqkuUW19oLFCpx6WOQJxn3+2bgdPqERqaDX3TFirNnfSG5sEXGG5klckYzjmAJH6nRKyW1qyd33VXdb8MimjB38+XLcpycjIEDiwwRyx5cp3bs3wymzS0WOveF6qyS7Fue0Z6nHXM5p270YNpvpUGkLXW9iY2mxQcnIGDyKruHiuJ0T9mep7zhunPl3qfBLXUfpAmG4HpyMdzX/Dj9JT/AGDp/CvHuZh/OZVt7BsLUzDl6W5Avu5tn8pZXWvnmlY/+dT+W2AXhdY6bxj/APa/+qXtXVmp165RhzPmpHjPP0sDmzVAf2giviVLerbW2PusG/SBb0u2zvdpzWzcipIBJQd5tYHPrZ5jxzLI7PafxRj+K21h0x0ZyDy5e6Zg1S9AGPlhGx88Yl1Hz4Ee/lA8abTJWNtaKi+SqFHyEx7LMavT/vJevxwjD/xMzHOASBnAPLz9k1entG3eU9/p2RwzeirAtzrYEBX2E4OM7d3SBvE0zt9QyFLlOEsRtLbnoBYQaWPkN/oH2W+yT2n4/S3XvE/tKnQfMjB+c8a7iuksRq7LanV1KsoIY7TyOQuSPfAimvozVdpiq94y1WVDCnJHVk6q6kc+XTOegxIXWhQSxwB5zURxWynklNeqfJWrUA7Sa/sG7KbgQOR27gcZ8cDK0C1Mws4g9mosGdtdenvGnQHw2lfrT+8/wAgZWn7R0Wn6q+tsnAKnKknoAw5E/GedZxI3h66WKKoYXXjGEAHpBCeRf28wuPPlIH9p/GQ1WlrpqsVF1AtZWXu1ZKlLbRg5Bzjy6TMruXXd3VQuNKoDWEchY/2afcOrD3L5wHAuCJaosqU1pWP91I9dRnPe5P2nPPn1B59TN44FxE2oQ+BbWdtgHIZ8GA+6w5j4jwlmmoKABMDWN3FqXgejkLb/AGZPMn8Pre4NA2iJQGVgIiICIiAiIgIiICIiAiIgUmqdptJ3TvaQDVcqLaT6qOh9Cx/JSPRLeGFPnNrlCM9YGuaBitKCxgWCgEqdwOOhzjnyxzkbwjuk+rDK7om1gDyAY+K5wM7QP7s2BuzGjJydNTnr6gnJ+PVvXqNQ1JK5uemsK7JyDbVrATAVQf0JgTvaqxL6rdMoG3GLT0VftBFx9rO33D2mSX7JeXDlGc4tt/Nt385qdvCmaru7L1XI5rXWAhPiGySzg+OTzm4/s0DDS2K4AZb3U46ckr5j2Hr8YG2yKvWgE7tMSc9fo4YH25AOZKzAfjNC+tYF/ECv6gQLCW1LzTS2f3aFH6kS+Ne/2dPd8e6T9bJ5HHdN4XV/Bsz2OLVZwC5/DVYR8wuPzgXxY5+wB+J+f/aDFZs+0EHuLNy+IEtrrS3q1W9ftKF+PpMOXul9GY9QB/ez/KBcmu9rWOdPlS1a2M9mFLFVRDsbABPJymcdB7MzYpYqY/SVHgKnJ95dAP8AFA16jiBsx9GV7ifGvki+1nJCr+Z9kpq+E6wWPYURw9Pdha3GUYFiCe8Cgg7vDym7RiBq1evNajfptQuBj+j3/wDgWlf9vVeIsH4q3H6ibRiDA5B2k16ajiGnrAJStkYg5A32ZC5HjgDPxE6PRSFGFAHuGPf+c5PqtWLuJm0EkPrFAz91CKxj2ejn4zrkDHs1GLEQ/bVyD7Vxy/M/KWOLWDC1kZFpKf8AYx/lj4yxxizbdpT53Ff4q3lOOH6zSf8AMKPmj/5wJXsvqS9AVjl6iam9uz1T8V2n4yXmt9n32aq+vwZEsHvBKN+XdzZICIiAiIgIiICIiAiIgIiUzAGROk44ll7VKDgA7XyNrsp+sVfPby5+PPyMt9pNW2FoqJD25JIPNal9cjyJyFH4s+Ehu8DkV0Jst0yixRnkCCV2nHmNwPsJgTDXvbagB2pXbaSy59MVYXb1xjLEHOfU5TlXE6+9+j4ZgWuvt9E8yrbvH+8B8Z1GzV1vpX1CDaVqvJXoVs2/WKwH2gR/Oc34NTusBPStFRff1f8APA/uwLtfDKA4Q1gvs3lj16gdep8efsm39g6glVyjOBqG6nP/AA65od2vZdXYyjI+rpA82xuIB8D6Q+U3zsExNNxOAfpDZxz593XA2aWr9UqY3tjPTr/KXZQnHXkIGP8A7Rr+/n3Bj+glH4goGcWN+Gqw/wCGevp9X9bX/Gv+ctvxWkHBtrz5bgT+UCv0tj6tNnsLFFB+bZHxEuBrD9lF97En29AP1lleJIfUFjc/s1P/ADUcvbLy3sf+Gw/EVGfkSfnAvTxokzdY3klafmzfzE9xwo57xvO1h/CAn6g/OBnxEoYFZh8Z1Br09zr1SqxhjzCkjpMuebEDAg8wRgj2HkYHz/wBMXaVev1tQ9+OZ/mZ22c47Hdne61OnswLU7qw7nxms5Aq2rnrtyC3v6dJ0iBCdpPW0p8tSn5hhPXaA/WaT/mU/wDFpa7TDNmjXz1IP8Nbn+U98f8A6bRD/wDoz8FqsP8AlAyNO+3X1j79Vw+A7tv5TZxNa0tYbXqf6um0/FjWv+r5TJ4PxE73rck/XXKp6899jAe7AOPdAnYiICIiAiIgIiICIiAkLq9XZ34rIKp3lYDfeBG48/epEmp5Zc/Dn8YECKQ+q1BbntSqsewbd56dDls/CRBpsp1TAZP0ggl+WVprAz06nLAZ8yJKcT0r03nUIGZHXFiqMlSAMPgDLDCgcskH3nGN3DWWNqFIdduUCHPJV+rHkfSax/adnlAweJ6Jm1L10uaqygOpGTiwWBlUBR0bAOWz0wOfLGqaW+vSb6bmCOjOfSPN1JJVl8WyPLx5TdrUXUAd6WrsG4Fqm2lcekyE+IXKg/vE4mkdrtBtFdtXeLW3ebbjYxst2AEZ3cgh9Ij8J6DqF/hmiBo+sHOwtY3mC5JHuwMD4TbOwSEadyTuLX2HJ8cBV/lOf6rSXJY9f0izCbeu3mrorqfV8mA+E6J2CpK6KvJJ3Na2SckhrGx+WIGwzxc4VSW6Ac+RPL3DrPcQIga/SeS/9B/9EvJxejorH4VWf6JJbj5xu9v5wMI8SXkAtzZ8qbMfPbgfGV+kWH1aiPxuq8v7u4mZcQPLuACT0AJPuHMxwywKlSnkzoXx7yC35sPnLFtodu6Qgscb8c9inqW8iegHjn2S1q9Dc1ruu0cgiZP2VUkH2ZsbJ9lY8+QTkoYURASN1Qs+kUkZ7vL5x0/oz63xxJOIGg0aNNFqFOoJUBWppsJ+qdWfcqk/ZsHJcE88ZGfDZxYMZyMec89sdCt+i1COAR3bMM+DJ6Sn5gTlXYrswddbZuuuqqqrTHdWMNz2FsZGcYUL0xzz7IG58b4gg1WlBzhS7E45Lldilj0GSdo8zMPtR2hoq1GnL2qorW6wjqxOFVcKMk9Wnng/Zx9JdfXe4tRkr2FiSWUsc7lYnoQPZ6XtkJx6hG4jpqq1UelQrBVA5Pdls4H3ATA6L2W0z4e+5djW42qTllqA9ENjluJLMR4ZA8Jk8O4OEO5zufvLLMjkMu9hXl7Fcj4SVlYFBKxEBERAREQEREBERAREQKGa/q9D3LGzTOq5yWqfIrZj1KnH1ZPsyD5A85sJmPqdDXZ/SIre8Zgc1bi1D5rrcB1Ru9S59u5gzMF3LyxZYTlhnkpHLwhuPdpNTrFSpqqwK2z6AAGNpUgEO3LB8vCdM1HY7RP61Cn4sP0MgeI9hbEu7zh9lVI2hQpUggjOSHAJOfb5QNX7QWjvrNpzto04JAPMrVg9fhOk8D03daelPFa1B9+Mn88zU07Bao2i2/UV2EvWXQhvSVP3zz6ADGPlNh4pwnUXDazDHiuNtZ8uaP3hPxA9kDP1vEaacd9bXXkZHeOqkj2BiMyIftvoR01COfKsM5+SgzCs7Cs7bj9GQ8hlEszy6cw4zM7R9iguN+otPsT0R/3FoD/8tpP9HXqbDjOEpP8AjKyL1PbtwcDR2J4f7xYKzn3KH/WbfouCpX0e0/if/LEyV0KAg+lkfvsfyzgwOeN2s17kd1RpVB8TczfqFmbotbrbDtvrRg3I7dQtagHy2JvP8U3k6VD1Rf4R/lPP0Gv7i/KBgcKLI3crTWiqMsUY459MArlj5np7SeUlxLNWlRSSqqCepA5nyyfGX4CIiBSRnFu0Om0pUam+uosCVDtjIHXEzNZpy64DMh81ODNW4jw5sHDatyPvV7x+TCB64z250Pc2Kt4ctW4GxWIJKkDnjAmv/sV1AdNQykbc0pnI9dVYsvtxuX5yM4nonVsDTMT5/RKh+bEkzI4ZZqUI2o4A6BadOMe3KlTn5wOj8X4MmowSXR1BCvW21gG6jyI6HBB6TknYbTM/EaNxLsj22WMeZYorJuPvJWbpX2hfTjOrZh9pdzLuYfdVEyW+PzkD+yKhrdTqL9h7pA9aPnId7LNzAee0AA45AnGTA6xERAREQEREBERAREQEREBERAREQEREBERAREQEREBERAREQEREBERAoRI3jehutTbp7u4Yn0mCbiV8hzGPfJOIGo8M7B0o+/UWPqHzn0+S58yOZf8AvEzbK0CjAAAHQAYE9RAREQEREBERAREQEREBERAREQEREBERAREQEREBERAREQEREBERAREQEREBERAREQEREBERAREQ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5776" y="2852936"/>
            <a:ext cx="5350294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6000" b="1" dirty="0" smtClean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怪不得</a:t>
            </a:r>
            <a:r>
              <a:rPr lang="en-US" altLang="zh-TW" sz="4000" dirty="0" smtClean="0">
                <a:latin typeface="Times New Roman" pitchFamily="18" charset="0"/>
                <a:ea typeface="王漢宗中明體注音" pitchFamily="82" charset="-120"/>
                <a:cs typeface="Times New Roman" pitchFamily="18" charset="0"/>
              </a:rPr>
              <a:t>( no wonder)</a:t>
            </a:r>
            <a:endParaRPr lang="en-US" sz="4000" dirty="0">
              <a:latin typeface="Times New Roman" pitchFamily="18" charset="0"/>
              <a:ea typeface="王漢宗中明體注音" pitchFamily="82" charset="-12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1268760"/>
            <a:ext cx="9144000" cy="5400600"/>
          </a:xfrm>
        </p:spPr>
        <p:txBody>
          <a:bodyPr>
            <a:normAutofit/>
          </a:bodyPr>
          <a:lstStyle/>
          <a:p>
            <a:r>
              <a:rPr lang="zh-TW" altLang="en-US" sz="4800" dirty="0" smtClean="0"/>
              <a:t>他平常就有閱讀中文報紙的習慣</a:t>
            </a:r>
            <a:endParaRPr lang="en-US" altLang="zh-TW" sz="4800" dirty="0" smtClean="0"/>
          </a:p>
          <a:p>
            <a:pPr>
              <a:buNone/>
            </a:pPr>
            <a:r>
              <a:rPr lang="zh-TW" altLang="en-US" sz="4800" dirty="0" smtClean="0"/>
              <a:t> ， </a:t>
            </a:r>
            <a:r>
              <a:rPr lang="zh-TW" altLang="en-US" sz="60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怪不得</a:t>
            </a:r>
            <a:r>
              <a:rPr lang="zh-TW" altLang="en-US" sz="4800" dirty="0" smtClean="0"/>
              <a:t>他中文閱讀的速度會這麼快。</a:t>
            </a:r>
            <a:endParaRPr lang="en-US" sz="4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356992"/>
            <a:ext cx="4104456" cy="3127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6600" b="1" dirty="0" smtClean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載</a:t>
            </a:r>
            <a:r>
              <a:rPr lang="en-US" altLang="zh-TW" sz="4000" dirty="0" smtClean="0">
                <a:latin typeface="Times New Roman" pitchFamily="18" charset="0"/>
                <a:ea typeface="王漢宗中明體注音" pitchFamily="82" charset="-120"/>
                <a:cs typeface="Times New Roman" pitchFamily="18" charset="0"/>
              </a:rPr>
              <a:t>( to carry, to load)</a:t>
            </a:r>
            <a:endParaRPr lang="en-US" sz="4000" dirty="0">
              <a:latin typeface="Times New Roman" pitchFamily="18" charset="0"/>
              <a:ea typeface="王漢宗中明體注音" pitchFamily="82" charset="-12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5733256"/>
          </a:xfrm>
        </p:spPr>
        <p:txBody>
          <a:bodyPr>
            <a:normAutofit/>
          </a:bodyPr>
          <a:lstStyle/>
          <a:p>
            <a:r>
              <a:rPr lang="zh-TW" altLang="en-US" sz="5400" dirty="0" smtClean="0"/>
              <a:t>這輛公車</a:t>
            </a:r>
            <a:r>
              <a:rPr lang="zh-TW" altLang="en-US" sz="6000" b="1" u="sng" dirty="0" smtClean="0">
                <a:solidFill>
                  <a:srgbClr val="C00000"/>
                </a:solidFill>
              </a:rPr>
              <a:t>載滿</a:t>
            </a:r>
            <a:r>
              <a:rPr lang="zh-TW" altLang="en-US" sz="5400" dirty="0" smtClean="0"/>
              <a:t>了要去爬山的</a:t>
            </a:r>
            <a:r>
              <a:rPr lang="zh-TW" altLang="en-US" sz="5400" b="1" dirty="0" smtClean="0"/>
              <a:t>遊</a:t>
            </a:r>
            <a:r>
              <a:rPr lang="zh-TW" altLang="en-US" sz="5400" dirty="0" smtClean="0"/>
              <a:t>客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(tourist)</a:t>
            </a:r>
            <a:r>
              <a:rPr lang="zh-TW" altLang="en-US" sz="5400" dirty="0" smtClean="0"/>
              <a:t>。 </a:t>
            </a:r>
            <a:endParaRPr lang="en-US" sz="5400" dirty="0" smtClean="0"/>
          </a:p>
        </p:txBody>
      </p:sp>
      <p:pic>
        <p:nvPicPr>
          <p:cNvPr id="6" name="圖片 5" descr="載滿人的公車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56288" y="3213384"/>
            <a:ext cx="5508000" cy="36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-468560" y="274638"/>
            <a:ext cx="9900592" cy="850106"/>
          </a:xfrm>
        </p:spPr>
        <p:txBody>
          <a:bodyPr>
            <a:noAutofit/>
          </a:bodyPr>
          <a:lstStyle/>
          <a:p>
            <a:r>
              <a:rPr lang="zh-TW" altLang="en-US" dirty="0" smtClean="0">
                <a:latin typeface="王漢宗空疊圓繁" pitchFamily="2" charset="-120"/>
                <a:ea typeface="王漢宗空疊圓繁" pitchFamily="2" charset="-120"/>
              </a:rPr>
              <a:t>中國的清明節 </a:t>
            </a:r>
            <a:r>
              <a:rPr lang="en-US" dirty="0" smtClean="0">
                <a:latin typeface="王漢宗空疊圓繁" pitchFamily="2" charset="-120"/>
                <a:ea typeface="王漢宗空疊圓繁" pitchFamily="2" charset="-120"/>
              </a:rPr>
              <a:t>V.S. </a:t>
            </a:r>
            <a:r>
              <a:rPr lang="zh-TW" altLang="en-US" dirty="0" smtClean="0">
                <a:latin typeface="王漢宗空疊圓繁" pitchFamily="2" charset="-120"/>
                <a:ea typeface="王漢宗空疊圓繁" pitchFamily="2" charset="-120"/>
              </a:rPr>
              <a:t>美國的國殤日</a:t>
            </a:r>
            <a:r>
              <a:rPr lang="en-US" dirty="0" smtClean="0">
                <a:latin typeface="王漢宗空疊圓繁" pitchFamily="2" charset="-120"/>
                <a:ea typeface="王漢宗空疊圓繁" pitchFamily="2" charset="-120"/>
              </a:rPr>
              <a:t/>
            </a:r>
            <a:br>
              <a:rPr lang="en-US" dirty="0" smtClean="0">
                <a:latin typeface="王漢宗空疊圓繁" pitchFamily="2" charset="-120"/>
                <a:ea typeface="王漢宗空疊圓繁" pitchFamily="2" charset="-120"/>
              </a:rPr>
            </a:br>
            <a:endParaRPr lang="en-US" dirty="0">
              <a:latin typeface="王漢宗空疊圓繁" pitchFamily="2" charset="-120"/>
              <a:ea typeface="王漢宗空疊圓繁" pitchFamily="2" charset="-120"/>
            </a:endParaRPr>
          </a:p>
        </p:txBody>
      </p:sp>
      <p:graphicFrame>
        <p:nvGraphicFramePr>
          <p:cNvPr id="4" name="內容版面配置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80818448"/>
              </p:ext>
            </p:extLst>
          </p:nvPr>
        </p:nvGraphicFramePr>
        <p:xfrm>
          <a:off x="72008" y="1124744"/>
          <a:ext cx="8964488" cy="56166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2306"/>
                <a:gridCol w="3493790"/>
                <a:gridCol w="3528392"/>
              </a:tblGrid>
              <a:tr h="833058">
                <a:tc>
                  <a:txBody>
                    <a:bodyPr/>
                    <a:lstStyle/>
                    <a:p>
                      <a:endParaRPr lang="en-US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40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清明節</a:t>
                      </a:r>
                      <a:endParaRPr lang="en-US" sz="44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40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國殤日</a:t>
                      </a:r>
                      <a:endParaRPr lang="en-US" sz="40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</a:tr>
              <a:tr h="1318155">
                <a:tc>
                  <a:txBody>
                    <a:bodyPr/>
                    <a:lstStyle/>
                    <a:p>
                      <a:r>
                        <a:rPr lang="zh-TW" altLang="en-US" sz="36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日期</a:t>
                      </a:r>
                      <a:endParaRPr lang="en-US" sz="36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</a:tr>
              <a:tr h="1870600">
                <a:tc>
                  <a:txBody>
                    <a:bodyPr/>
                    <a:lstStyle/>
                    <a:p>
                      <a:r>
                        <a:rPr lang="zh-TW" altLang="en-US" sz="36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活動</a:t>
                      </a:r>
                      <a:endParaRPr lang="en-US" sz="36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sz="2000" b="0" i="0" kern="1200" dirty="0" smtClean="0">
                        <a:solidFill>
                          <a:schemeClr val="dk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  <a:p>
                      <a:endParaRPr lang="en-US" sz="20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</a:tr>
              <a:tr h="1594811">
                <a:tc>
                  <a:txBody>
                    <a:bodyPr/>
                    <a:lstStyle/>
                    <a:p>
                      <a:r>
                        <a:rPr lang="zh-TW" altLang="en-US" sz="36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祭品</a:t>
                      </a:r>
                      <a:endParaRPr lang="en-US" sz="36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文字方塊 4"/>
          <p:cNvSpPr txBox="1"/>
          <p:nvPr/>
        </p:nvSpPr>
        <p:spPr>
          <a:xfrm>
            <a:off x="2195736" y="1916832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800" dirty="0" smtClean="0">
                <a:latin typeface="Times New Roman" pitchFamily="18" charset="0"/>
                <a:cs typeface="Times New Roman" pitchFamily="18" charset="0"/>
              </a:rPr>
              <a:t>每年的</a:t>
            </a:r>
            <a:r>
              <a:rPr lang="en-US" altLang="zh-TW" sz="28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TW" altLang="en-US" sz="2800" dirty="0" smtClean="0">
                <a:latin typeface="Times New Roman" pitchFamily="18" charset="0"/>
                <a:cs typeface="Times New Roman" pitchFamily="18" charset="0"/>
              </a:rPr>
              <a:t>月</a:t>
            </a:r>
            <a:r>
              <a:rPr lang="en-US" altLang="zh-TW" sz="28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TW" altLang="en-US" sz="2800" dirty="0" smtClean="0">
                <a:latin typeface="Times New Roman" pitchFamily="18" charset="0"/>
                <a:cs typeface="Times New Roman" pitchFamily="18" charset="0"/>
              </a:rPr>
              <a:t>日。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5652120" y="1991742"/>
            <a:ext cx="33843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latin typeface="Times New Roman" pitchFamily="18" charset="0"/>
                <a:cs typeface="Times New Roman" pitchFamily="18" charset="0"/>
              </a:rPr>
              <a:t>每年</a:t>
            </a:r>
            <a:r>
              <a:rPr lang="en-US" altLang="zh-TW" sz="32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TW" altLang="en-US" sz="3200" dirty="0" smtClean="0">
                <a:latin typeface="Times New Roman" pitchFamily="18" charset="0"/>
                <a:cs typeface="Times New Roman" pitchFamily="18" charset="0"/>
              </a:rPr>
              <a:t>月的最後一個星期一。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5652120" y="3309952"/>
            <a:ext cx="316835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000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zh-TW" altLang="en-US" sz="2000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美國政府大樓</a:t>
            </a:r>
            <a:r>
              <a:rPr lang="zh-CN" altLang="en-US" sz="2000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下半旗。</a:t>
            </a:r>
            <a:endParaRPr lang="en-US" altLang="zh-CN" sz="2000" dirty="0" smtClean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000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2)</a:t>
            </a:r>
            <a:r>
              <a:rPr lang="zh-CN" altLang="en-US" sz="2000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人</a:t>
            </a:r>
            <a:r>
              <a:rPr lang="zh-TW" altLang="en-US" sz="2000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們</a:t>
            </a:r>
            <a:r>
              <a:rPr lang="zh-CN" altLang="en-US" sz="2000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在</a:t>
            </a:r>
            <a:r>
              <a:rPr lang="zh-TW" altLang="en-US" sz="2000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陣</a:t>
            </a:r>
            <a:r>
              <a:rPr lang="zh-CN" altLang="en-US" sz="2000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亡士兵的墓前插上</a:t>
            </a:r>
            <a:r>
              <a:rPr lang="zh-TW" altLang="en-US" sz="2000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國</a:t>
            </a:r>
            <a:r>
              <a:rPr lang="zh-CN" altLang="en-US" sz="2000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旗或者</a:t>
            </a:r>
            <a:r>
              <a:rPr lang="zh-TW" altLang="en-US" sz="2000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擺</a:t>
            </a:r>
            <a:r>
              <a:rPr lang="zh-CN" altLang="en-US" sz="2000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上鲜花。</a:t>
            </a:r>
            <a:endParaRPr lang="en-US" altLang="zh-CN" sz="2000" dirty="0" smtClean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TW" sz="2000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3)</a:t>
            </a:r>
            <a:r>
              <a:rPr lang="zh-TW" altLang="en-US" sz="2000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大家參觀</a:t>
            </a:r>
            <a:r>
              <a:rPr lang="zh-CN" altLang="en-US" sz="2000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纪念</a:t>
            </a:r>
            <a:r>
              <a:rPr lang="zh-TW" altLang="en-US" sz="2000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館</a:t>
            </a:r>
            <a:r>
              <a:rPr lang="zh-CN" altLang="en-US" sz="2000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000" dirty="0" smtClean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000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4)</a:t>
            </a:r>
            <a:r>
              <a:rPr lang="zh-TW" altLang="en-US" sz="2000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學校舉行紀念活動</a:t>
            </a:r>
            <a:r>
              <a:rPr lang="zh-CN" altLang="en-US" sz="2000" dirty="0" smtClean="0">
                <a:solidFill>
                  <a:schemeClr val="dk1"/>
                </a:solidFill>
              </a:rPr>
              <a:t>。</a:t>
            </a:r>
            <a:endParaRPr lang="en-US" altLang="zh-CN" sz="2000" dirty="0" smtClean="0">
              <a:solidFill>
                <a:schemeClr val="dk1"/>
              </a:solidFill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2051720" y="3309952"/>
            <a:ext cx="324036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zh-TW" altLang="en-US" sz="2000" dirty="0" smtClean="0">
                <a:latin typeface="Times New Roman" pitchFamily="18" charset="0"/>
                <a:cs typeface="Times New Roman" pitchFamily="18" charset="0"/>
              </a:rPr>
              <a:t>掃墓。</a:t>
            </a:r>
            <a:endParaRPr lang="en-US" altLang="zh-TW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arenR"/>
            </a:pPr>
            <a:r>
              <a:rPr lang="zh-TW" altLang="en-US" sz="2000" dirty="0" smtClean="0">
                <a:latin typeface="Times New Roman" pitchFamily="18" charset="0"/>
                <a:cs typeface="Times New Roman" pitchFamily="18" charset="0"/>
              </a:rPr>
              <a:t>郊遊踏青。</a:t>
            </a:r>
            <a:endParaRPr lang="en-US" altLang="zh-TW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arenR"/>
            </a:pPr>
            <a:r>
              <a:rPr lang="zh-TW" altLang="en-US" sz="2000" dirty="0" smtClean="0">
                <a:latin typeface="Times New Roman" pitchFamily="18" charset="0"/>
                <a:cs typeface="Times New Roman" pitchFamily="18" charset="0"/>
              </a:rPr>
              <a:t>拔河。</a:t>
            </a:r>
            <a:endParaRPr lang="en-US" altLang="zh-TW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arenR"/>
            </a:pPr>
            <a:r>
              <a:rPr lang="zh-TW" altLang="en-US" sz="2000" dirty="0" smtClean="0">
                <a:latin typeface="Times New Roman" pitchFamily="18" charset="0"/>
                <a:cs typeface="Times New Roman" pitchFamily="18" charset="0"/>
              </a:rPr>
              <a:t>放風箏。</a:t>
            </a:r>
            <a:endParaRPr lang="en-US" altLang="zh-TW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arenR"/>
            </a:pPr>
            <a:r>
              <a:rPr lang="zh-TW" altLang="en-US" sz="2000" dirty="0" smtClean="0">
                <a:latin typeface="Times New Roman" pitchFamily="18" charset="0"/>
                <a:cs typeface="Times New Roman" pitchFamily="18" charset="0"/>
              </a:rPr>
              <a:t>種樹。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2123728" y="5193193"/>
            <a:ext cx="2880320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zh-TW" altLang="en-US" sz="2000" dirty="0" smtClean="0">
                <a:latin typeface="Times New Roman" pitchFamily="18" charset="0"/>
                <a:cs typeface="Times New Roman" pitchFamily="18" charset="0"/>
              </a:rPr>
              <a:t>鮮花。</a:t>
            </a:r>
            <a:endParaRPr lang="en-US" altLang="zh-TW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arenR"/>
            </a:pPr>
            <a:r>
              <a:rPr lang="zh-TW" altLang="en-US" sz="2000" dirty="0" smtClean="0">
                <a:latin typeface="Times New Roman" pitchFamily="18" charset="0"/>
                <a:cs typeface="Times New Roman" pitchFamily="18" charset="0"/>
              </a:rPr>
              <a:t>蔬菜和水果。</a:t>
            </a:r>
            <a:endParaRPr lang="en-US" altLang="zh-TW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arenR"/>
            </a:pPr>
            <a:r>
              <a:rPr lang="zh-TW" altLang="en-US" sz="2000" dirty="0" smtClean="0">
                <a:latin typeface="Times New Roman" pitchFamily="18" charset="0"/>
                <a:cs typeface="Times New Roman" pitchFamily="18" charset="0"/>
              </a:rPr>
              <a:t>肉類和蛋。</a:t>
            </a:r>
            <a:endParaRPr lang="en-US" altLang="zh-TW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arenR"/>
            </a:pPr>
            <a:r>
              <a:rPr lang="zh-TW" altLang="en-US" sz="2000" dirty="0" smtClean="0">
                <a:latin typeface="Times New Roman" pitchFamily="18" charset="0"/>
                <a:cs typeface="Times New Roman" pitchFamily="18" charset="0"/>
              </a:rPr>
              <a:t>米飯和糕餅。</a:t>
            </a:r>
            <a:endParaRPr lang="en-US" altLang="zh-TW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arenR"/>
            </a:pPr>
            <a:r>
              <a:rPr lang="zh-TW" altLang="en-US" sz="2000" dirty="0" smtClean="0">
                <a:latin typeface="Times New Roman" pitchFamily="18" charset="0"/>
                <a:cs typeface="Times New Roman" pitchFamily="18" charset="0"/>
              </a:rPr>
              <a:t>酒。</a:t>
            </a:r>
            <a:endParaRPr lang="en-US" altLang="zh-TW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arenR"/>
            </a:pPr>
            <a:endParaRPr lang="en-US" dirty="0"/>
          </a:p>
        </p:txBody>
      </p:sp>
      <p:sp>
        <p:nvSpPr>
          <p:cNvPr id="10" name="文字方塊 9"/>
          <p:cNvSpPr txBox="1"/>
          <p:nvPr/>
        </p:nvSpPr>
        <p:spPr>
          <a:xfrm>
            <a:off x="5724128" y="5415607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dirty="0" smtClean="0"/>
              <a:t>鮮花。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0"/>
            <a:ext cx="8291264" cy="1417638"/>
          </a:xfrm>
        </p:spPr>
        <p:txBody>
          <a:bodyPr>
            <a:normAutofit/>
          </a:bodyPr>
          <a:lstStyle/>
          <a:p>
            <a:r>
              <a:rPr lang="zh-TW" altLang="en-US" sz="6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華工築鐵路</a:t>
            </a:r>
            <a:endParaRPr lang="en-US" sz="60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4" name="圖片 3" descr="華工In-front-of-trai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1593312"/>
            <a:ext cx="8861542" cy="460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773734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28800"/>
            <a:ext cx="8887845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13865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33721"/>
            <a:ext cx="5040560" cy="507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579606" y="5589240"/>
            <a:ext cx="78488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1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.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友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友的祖先林阿福出生在一個窮苦的家庭，他是廣東省台山人。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1867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年，美國太平洋鐵路公司去台山招募華工，那年阿福十四歲。</a:t>
            </a:r>
            <a:endParaRPr 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119711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4553" y="267591"/>
            <a:ext cx="4887727" cy="5034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557808" y="5661248"/>
            <a:ext cx="81906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2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.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華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工們吃苦耐勞，安靜沈默，很少抱怨。他們的地位很低、工資又少，所以美國鐵路公司喜歡雇用大量的華工。</a:t>
            </a:r>
            <a:endParaRPr 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119711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58195"/>
            <a:ext cx="4536504" cy="4548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880712" y="5345842"/>
            <a:ext cx="78677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3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.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阿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福和鄉親們坐上載滿華工的船，在太平洋上航行了五十天才到達舊金山。他們一上岸就被送到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Sierra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大雪山上的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Donner Pass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工地。</a:t>
            </a:r>
            <a:endParaRPr 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119711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32656"/>
            <a:ext cx="4896544" cy="4972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187624" y="5661248"/>
            <a:ext cx="70567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4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.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在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這四、五千呎高的山上，有一萬多名華工正在挖石頭、鋪枕木、鋪鐵軌、釘道釘，阿福一到就被分派去敲打石頭。</a:t>
            </a:r>
            <a:endParaRPr 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119711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04664"/>
            <a:ext cx="4680520" cy="468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899592" y="5373216"/>
            <a:ext cx="73448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5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.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由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於任務的危險和雪崩、生病、勞累等原因，死傷的華工有數千人。有一次，阿福在空中點燃炸藥時，差一點兒被炸死。</a:t>
            </a:r>
            <a:endParaRPr 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119711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88640"/>
            <a:ext cx="4965030" cy="5010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827584" y="5373216"/>
            <a:ext cx="79928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6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.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寒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冬來了，大雪有幾十呎高。華工們冒著危險挖了一段又長又寬的冰洞，然後在冰洞裡繼續鋪鐵路，沒有讓工程停頓下來。</a:t>
            </a:r>
            <a:endParaRPr 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119711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6054" y="404664"/>
            <a:ext cx="4754178" cy="4747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899592" y="5445224"/>
            <a:ext cx="77768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7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.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為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了不讓雪崩影響火車的通行，華工們沿著建好的鐵路，用木頭和水泥蓋了一條長長的通道，這就是有名的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China Wall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了。</a:t>
            </a:r>
            <a:endParaRPr 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119711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21919</TotalTime>
  <Words>907</Words>
  <Application>Microsoft Office PowerPoint</Application>
  <PresentationFormat>On-screen Show (4:3)</PresentationFormat>
  <Paragraphs>47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佈景主題</vt:lpstr>
      <vt:lpstr>PowerPoint Presentation</vt:lpstr>
      <vt:lpstr>華工築鐵路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China Wall in Sierra Nevada, California</vt:lpstr>
      <vt:lpstr>段(a section, a paragraph)</vt:lpstr>
      <vt:lpstr>怪不得( no wonder)</vt:lpstr>
      <vt:lpstr>載( to carry, to load)</vt:lpstr>
      <vt:lpstr>中國的清明節 V.S. 美國的國殤日 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Elaine</dc:creator>
  <cp:lastModifiedBy>Yali Li</cp:lastModifiedBy>
  <cp:revision>293</cp:revision>
  <dcterms:created xsi:type="dcterms:W3CDTF">2015-05-08T03:13:01Z</dcterms:created>
  <dcterms:modified xsi:type="dcterms:W3CDTF">2021-02-01T21:47:39Z</dcterms:modified>
</cp:coreProperties>
</file>